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</p:sldIdLst>
  <p:notesMasterIdLst>
    <p:notesMasterId r:id="rId181"/>
  </p:notesMasterIdLst>
  <p:sldSz cx="14630400" cy="8229600"/>
  <p:notesSz cx="8229600" cy="14630400"/>
  <p:embeddedFontLst>
    <p:embeddedFont>
      <p:font typeface="PT Serif"/>
      <p:regular r:id="rId186"/>
    </p:embeddedFont>
    <p:embeddedFont>
      <p:font typeface="PT Serif"/>
      <p:regular r:id="rId187"/>
    </p:embeddedFont>
    <p:embeddedFont>
      <p:font typeface="PT Serif"/>
      <p:regular r:id="rId188"/>
    </p:embeddedFont>
    <p:embeddedFont>
      <p:font typeface="PT Serif"/>
      <p:regular r:id="rId189"/>
    </p:embeddedFont>
    <p:embeddedFont>
      <p:font typeface="DM Sans"/>
      <p:regular r:id="rId190"/>
    </p:embeddedFont>
    <p:embeddedFont>
      <p:font typeface="DM Sans"/>
      <p:regular r:id="rId191"/>
    </p:embeddedFont>
    <p:embeddedFont>
      <p:font typeface="DM Sans"/>
      <p:regular r:id="rId192"/>
    </p:embeddedFont>
    <p:embeddedFont>
      <p:font typeface="DM Sans"/>
      <p:regular r:id="rId19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notesMaster" Target="notesMasters/notesMaster1.xml"/><Relationship Id="rId182" Type="http://schemas.openxmlformats.org/officeDocument/2006/relationships/presProps" Target="presProps.xml"/><Relationship Id="rId183" Type="http://schemas.openxmlformats.org/officeDocument/2006/relationships/viewProps" Target="viewProps.xml"/><Relationship Id="rId184" Type="http://schemas.openxmlformats.org/officeDocument/2006/relationships/theme" Target="theme/theme1.xml"/><Relationship Id="rId185" Type="http://schemas.openxmlformats.org/officeDocument/2006/relationships/tableStyles" Target="tableStyles.xml"/><Relationship Id="rId186" Type="http://schemas.openxmlformats.org/officeDocument/2006/relationships/font" Target="fonts/font1.fntdata"/><Relationship Id="rId187" Type="http://schemas.openxmlformats.org/officeDocument/2006/relationships/font" Target="fonts/font2.fntdata"/><Relationship Id="rId188" Type="http://schemas.openxmlformats.org/officeDocument/2006/relationships/font" Target="fonts/font3.fntdata"/><Relationship Id="rId189" Type="http://schemas.openxmlformats.org/officeDocument/2006/relationships/font" Target="fonts/font4.fntdata"/><Relationship Id="rId190" Type="http://schemas.openxmlformats.org/officeDocument/2006/relationships/font" Target="fonts/font5.fntdata"/><Relationship Id="rId191" Type="http://schemas.openxmlformats.org/officeDocument/2006/relationships/font" Target="fonts/font6.fntdata"/><Relationship Id="rId192" Type="http://schemas.openxmlformats.org/officeDocument/2006/relationships/font" Target="fonts/font7.fntdata"/><Relationship Id="rId19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0-1.png"/><Relationship Id="rId3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1-1.png"/><Relationship Id="rId3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2-1.png"/><Relationship Id="rId3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3-1.png"/><Relationship Id="rId3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4-1.png"/><Relationship Id="rId3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5-1.png"/><Relationship Id="rId3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6-1.png"/><Relationship Id="rId3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7-1.png"/><Relationship Id="rId3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8-1.png"/><Relationship Id="rId3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09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0-1.png"/><Relationship Id="rId3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1-1.png"/><Relationship Id="rId3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2-1.png"/><Relationship Id="rId3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3-1.png"/><Relationship Id="rId3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4-1.png"/><Relationship Id="rId3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5-1.png"/><Relationship Id="rId3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6-1.png"/><Relationship Id="rId3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7-1.png"/><Relationship Id="rId3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8-1.png"/><Relationship Id="rId3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19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0-1.png"/><Relationship Id="rId3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1-1.png"/><Relationship Id="rId3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2-1.png"/><Relationship Id="rId3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3-1.png"/><Relationship Id="rId3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4-1.png"/><Relationship Id="rId3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5-1.png"/><Relationship Id="rId3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6-1.png"/><Relationship Id="rId3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7-1.png"/><Relationship Id="rId3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8-1.png"/><Relationship Id="rId3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29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0-1.png"/><Relationship Id="rId3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1-1.png"/><Relationship Id="rId3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2-1.png"/><Relationship Id="rId3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3-1.png"/><Relationship Id="rId3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4-1.png"/><Relationship Id="rId3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5-1.png"/><Relationship Id="rId3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6-1.png"/><Relationship Id="rId3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7-1.png"/><Relationship Id="rId3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8-1.png"/><Relationship Id="rId3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39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0-1.png"/><Relationship Id="rId3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1-1.png"/><Relationship Id="rId3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2-1.png"/><Relationship Id="rId3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3-1.png"/><Relationship Id="rId3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4-1.png"/><Relationship Id="rId3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5-1.png"/><Relationship Id="rId3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6-1.png"/><Relationship Id="rId3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7-1.png"/><Relationship Id="rId3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8-1.png"/><Relationship Id="rId3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49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0-1.png"/><Relationship Id="rId3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1-1.png"/><Relationship Id="rId3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2-1.png"/><Relationship Id="rId3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3-1.png"/><Relationship Id="rId3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4-1.png"/><Relationship Id="rId3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5-1.png"/><Relationship Id="rId3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6-1.png"/><Relationship Id="rId3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7-1.png"/><Relationship Id="rId3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8-1.png"/><Relationship Id="rId3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59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0-1.png"/><Relationship Id="rId3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1-1.png"/><Relationship Id="rId3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2-1.png"/><Relationship Id="rId3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3-1.png"/><Relationship Id="rId3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4-1.png"/><Relationship Id="rId3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5-1.png"/><Relationship Id="rId3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6-1.png"/><Relationship Id="rId3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7-1.png"/><Relationship Id="rId3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8-1.png"/><Relationship Id="rId3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69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0-1.png"/><Relationship Id="rId3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1-1.png"/><Relationship Id="rId3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2-1.png"/><Relationship Id="rId3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3-1.png"/><Relationship Id="rId3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4-1.png"/><Relationship Id="rId3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5-1.png"/><Relationship Id="rId3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6-1.png"/><Relationship Id="rId3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7-1.png"/><Relationship Id="rId3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8-1.png"/><Relationship Id="rId3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79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180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3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3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9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0-1.png"/><Relationship Id="rId3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1-1.png"/><Relationship Id="rId3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2-1.png"/><Relationship Id="rId3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3-1.png"/><Relationship Id="rId3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4-1.png"/><Relationship Id="rId3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5-1.png"/><Relationship Id="rId3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6-1.png"/><Relationship Id="rId3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7-1.png"/><Relationship Id="rId3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8-1.png"/><Relationship Id="rId3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9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0-1.png"/><Relationship Id="rId3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1-1.png"/><Relationship Id="rId3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2-1.png"/><Relationship Id="rId3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3-1.png"/><Relationship Id="rId3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4-1.png"/><Relationship Id="rId3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5-1.png"/><Relationship Id="rId3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6-1.png"/><Relationship Id="rId3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7-1.png"/><Relationship Id="rId3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8-1.png"/><Relationship Id="rId3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9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0-1.png"/><Relationship Id="rId3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1-1.png"/><Relationship Id="rId3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2-1.png"/><Relationship Id="rId3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3-1.png"/><Relationship Id="rId3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4-1.png"/><Relationship Id="rId3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5-1.png"/><Relationship Id="rId3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6-1.png"/><Relationship Id="rId3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7-1.png"/><Relationship Id="rId3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8-1.png"/><Relationship Id="rId3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59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0-1.png"/><Relationship Id="rId3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1-1.png"/><Relationship Id="rId3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2-1.png"/><Relationship Id="rId3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3-1.png"/><Relationship Id="rId3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4-1.png"/><Relationship Id="rId3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5-1.png"/><Relationship Id="rId3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6-1.png"/><Relationship Id="rId3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7-1.png"/><Relationship Id="rId3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8-1.png"/><Relationship Id="rId3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69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0-1.png"/><Relationship Id="rId3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1-1.png"/><Relationship Id="rId3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2-1.png"/><Relationship Id="rId3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3-1.png"/><Relationship Id="rId3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4-1.png"/><Relationship Id="rId3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5-1.png"/><Relationship Id="rId3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6-1.png"/><Relationship Id="rId3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7-1.png"/><Relationship Id="rId3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8-1.png"/><Relationship Id="rId3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79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0-1.png"/><Relationship Id="rId3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1-1.png"/><Relationship Id="rId3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2-1.png"/><Relationship Id="rId3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3-1.png"/><Relationship Id="rId3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4-1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5-1.png"/><Relationship Id="rId3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6-1.png"/><Relationship Id="rId3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7-1.png"/><Relationship Id="rId3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8-1.png"/><Relationship Id="rId3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89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0-1.png"/><Relationship Id="rId3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1-1.png"/><Relationship Id="rId3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2-1.png"/><Relationship Id="rId3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3-1.png"/><Relationship Id="rId3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4-1.png"/><Relationship Id="rId3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5-1.png"/><Relationship Id="rId3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6-1.png"/><Relationship Id="rId3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7-1.png"/><Relationship Id="rId3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8-1.png"/><Relationship Id="rId3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9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slideLayout" Target="../slideLayouts/slideLayout118.xml"/><Relationship Id="rId119" Type="http://schemas.openxmlformats.org/officeDocument/2006/relationships/slideLayout" Target="../slideLayouts/slideLayout119.xml"/><Relationship Id="rId120" Type="http://schemas.openxmlformats.org/officeDocument/2006/relationships/slideLayout" Target="../slideLayouts/slideLayout120.xml"/><Relationship Id="rId121" Type="http://schemas.openxmlformats.org/officeDocument/2006/relationships/slideLayout" Target="../slideLayouts/slideLayout121.xml"/><Relationship Id="rId122" Type="http://schemas.openxmlformats.org/officeDocument/2006/relationships/slideLayout" Target="../slideLayouts/slideLayout122.xml"/><Relationship Id="rId123" Type="http://schemas.openxmlformats.org/officeDocument/2006/relationships/slideLayout" Target="../slideLayouts/slideLayout123.xml"/><Relationship Id="rId124" Type="http://schemas.openxmlformats.org/officeDocument/2006/relationships/slideLayout" Target="../slideLayouts/slideLayout124.xml"/><Relationship Id="rId125" Type="http://schemas.openxmlformats.org/officeDocument/2006/relationships/slideLayout" Target="../slideLayouts/slideLayout125.xml"/><Relationship Id="rId126" Type="http://schemas.openxmlformats.org/officeDocument/2006/relationships/slideLayout" Target="../slideLayouts/slideLayout126.xml"/><Relationship Id="rId127" Type="http://schemas.openxmlformats.org/officeDocument/2006/relationships/slideLayout" Target="../slideLayouts/slideLayout127.xml"/><Relationship Id="rId128" Type="http://schemas.openxmlformats.org/officeDocument/2006/relationships/slideLayout" Target="../slideLayouts/slideLayout128.xml"/><Relationship Id="rId129" Type="http://schemas.openxmlformats.org/officeDocument/2006/relationships/slideLayout" Target="../slideLayouts/slideLayout129.xml"/><Relationship Id="rId130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31.xml"/><Relationship Id="rId132" Type="http://schemas.openxmlformats.org/officeDocument/2006/relationships/slideLayout" Target="../slideLayouts/slideLayout132.xml"/><Relationship Id="rId133" Type="http://schemas.openxmlformats.org/officeDocument/2006/relationships/slideLayout" Target="../slideLayouts/slideLayout133.xml"/><Relationship Id="rId134" Type="http://schemas.openxmlformats.org/officeDocument/2006/relationships/slideLayout" Target="../slideLayouts/slideLayout134.xml"/><Relationship Id="rId135" Type="http://schemas.openxmlformats.org/officeDocument/2006/relationships/slideLayout" Target="../slideLayouts/slideLayout135.xml"/><Relationship Id="rId136" Type="http://schemas.openxmlformats.org/officeDocument/2006/relationships/slideLayout" Target="../slideLayouts/slideLayout136.xml"/><Relationship Id="rId137" Type="http://schemas.openxmlformats.org/officeDocument/2006/relationships/slideLayout" Target="../slideLayouts/slideLayout137.xml"/><Relationship Id="rId138" Type="http://schemas.openxmlformats.org/officeDocument/2006/relationships/slideLayout" Target="../slideLayouts/slideLayout138.xml"/><Relationship Id="rId139" Type="http://schemas.openxmlformats.org/officeDocument/2006/relationships/slideLayout" Target="../slideLayouts/slideLayout139.xml"/><Relationship Id="rId140" Type="http://schemas.openxmlformats.org/officeDocument/2006/relationships/slideLayout" Target="../slideLayouts/slideLayout140.xml"/><Relationship Id="rId141" Type="http://schemas.openxmlformats.org/officeDocument/2006/relationships/slideLayout" Target="../slideLayouts/slideLayout141.xml"/><Relationship Id="rId142" Type="http://schemas.openxmlformats.org/officeDocument/2006/relationships/slideLayout" Target="../slideLayouts/slideLayout142.xml"/><Relationship Id="rId143" Type="http://schemas.openxmlformats.org/officeDocument/2006/relationships/slideLayout" Target="../slideLayouts/slideLayout143.xml"/><Relationship Id="rId144" Type="http://schemas.openxmlformats.org/officeDocument/2006/relationships/slideLayout" Target="../slideLayouts/slideLayout144.xml"/><Relationship Id="rId145" Type="http://schemas.openxmlformats.org/officeDocument/2006/relationships/slideLayout" Target="../slideLayouts/slideLayout145.xml"/><Relationship Id="rId146" Type="http://schemas.openxmlformats.org/officeDocument/2006/relationships/slideLayout" Target="../slideLayouts/slideLayout146.xml"/><Relationship Id="rId147" Type="http://schemas.openxmlformats.org/officeDocument/2006/relationships/slideLayout" Target="../slideLayouts/slideLayout147.xml"/><Relationship Id="rId148" Type="http://schemas.openxmlformats.org/officeDocument/2006/relationships/slideLayout" Target="../slideLayouts/slideLayout148.xml"/><Relationship Id="rId149" Type="http://schemas.openxmlformats.org/officeDocument/2006/relationships/slideLayout" Target="../slideLayouts/slideLayout149.xml"/><Relationship Id="rId150" Type="http://schemas.openxmlformats.org/officeDocument/2006/relationships/slideLayout" Target="../slideLayouts/slideLayout150.xml"/><Relationship Id="rId151" Type="http://schemas.openxmlformats.org/officeDocument/2006/relationships/slideLayout" Target="../slideLayouts/slideLayout151.xml"/><Relationship Id="rId152" Type="http://schemas.openxmlformats.org/officeDocument/2006/relationships/slideLayout" Target="../slideLayouts/slideLayout152.xml"/><Relationship Id="rId153" Type="http://schemas.openxmlformats.org/officeDocument/2006/relationships/slideLayout" Target="../slideLayouts/slideLayout153.xml"/><Relationship Id="rId154" Type="http://schemas.openxmlformats.org/officeDocument/2006/relationships/slideLayout" Target="../slideLayouts/slideLayout154.xml"/><Relationship Id="rId155" Type="http://schemas.openxmlformats.org/officeDocument/2006/relationships/slideLayout" Target="../slideLayouts/slideLayout155.xml"/><Relationship Id="rId156" Type="http://schemas.openxmlformats.org/officeDocument/2006/relationships/slideLayout" Target="../slideLayouts/slideLayout156.xml"/><Relationship Id="rId157" Type="http://schemas.openxmlformats.org/officeDocument/2006/relationships/slideLayout" Target="../slideLayouts/slideLayout157.xml"/><Relationship Id="rId158" Type="http://schemas.openxmlformats.org/officeDocument/2006/relationships/slideLayout" Target="../slideLayouts/slideLayout158.xml"/><Relationship Id="rId159" Type="http://schemas.openxmlformats.org/officeDocument/2006/relationships/slideLayout" Target="../slideLayouts/slideLayout159.xml"/><Relationship Id="rId160" Type="http://schemas.openxmlformats.org/officeDocument/2006/relationships/slideLayout" Target="../slideLayouts/slideLayout160.xml"/><Relationship Id="rId161" Type="http://schemas.openxmlformats.org/officeDocument/2006/relationships/slideLayout" Target="../slideLayouts/slideLayout161.xml"/><Relationship Id="rId162" Type="http://schemas.openxmlformats.org/officeDocument/2006/relationships/slideLayout" Target="../slideLayouts/slideLayout162.xml"/><Relationship Id="rId163" Type="http://schemas.openxmlformats.org/officeDocument/2006/relationships/slideLayout" Target="../slideLayouts/slideLayout163.xml"/><Relationship Id="rId164" Type="http://schemas.openxmlformats.org/officeDocument/2006/relationships/slideLayout" Target="../slideLayouts/slideLayout164.xml"/><Relationship Id="rId165" Type="http://schemas.openxmlformats.org/officeDocument/2006/relationships/slideLayout" Target="../slideLayouts/slideLayout165.xml"/><Relationship Id="rId166" Type="http://schemas.openxmlformats.org/officeDocument/2006/relationships/slideLayout" Target="../slideLayouts/slideLayout166.xml"/><Relationship Id="rId167" Type="http://schemas.openxmlformats.org/officeDocument/2006/relationships/slideLayout" Target="../slideLayouts/slideLayout167.xml"/><Relationship Id="rId168" Type="http://schemas.openxmlformats.org/officeDocument/2006/relationships/slideLayout" Target="../slideLayouts/slideLayout168.xml"/><Relationship Id="rId169" Type="http://schemas.openxmlformats.org/officeDocument/2006/relationships/slideLayout" Target="../slideLayouts/slideLayout169.xml"/><Relationship Id="rId170" Type="http://schemas.openxmlformats.org/officeDocument/2006/relationships/slideLayout" Target="../slideLayouts/slideLayout170.xml"/><Relationship Id="rId171" Type="http://schemas.openxmlformats.org/officeDocument/2006/relationships/slideLayout" Target="../slideLayouts/slideLayout171.xml"/><Relationship Id="rId172" Type="http://schemas.openxmlformats.org/officeDocument/2006/relationships/slideLayout" Target="../slideLayouts/slideLayout172.xml"/><Relationship Id="rId173" Type="http://schemas.openxmlformats.org/officeDocument/2006/relationships/slideLayout" Target="../slideLayouts/slideLayout173.xml"/><Relationship Id="rId174" Type="http://schemas.openxmlformats.org/officeDocument/2006/relationships/slideLayout" Target="../slideLayouts/slideLayout174.xml"/><Relationship Id="rId175" Type="http://schemas.openxmlformats.org/officeDocument/2006/relationships/slideLayout" Target="../slideLayouts/slideLayout175.xml"/><Relationship Id="rId176" Type="http://schemas.openxmlformats.org/officeDocument/2006/relationships/slideLayout" Target="../slideLayouts/slideLayout176.xml"/><Relationship Id="rId177" Type="http://schemas.openxmlformats.org/officeDocument/2006/relationships/slideLayout" Target="../slideLayouts/slideLayout177.xml"/><Relationship Id="rId178" Type="http://schemas.openxmlformats.org/officeDocument/2006/relationships/slideLayout" Target="../slideLayouts/slideLayout178.xml"/><Relationship Id="rId179" Type="http://schemas.openxmlformats.org/officeDocument/2006/relationships/slideLayout" Target="../slideLayouts/slideLayout179.xml"/><Relationship Id="rId180" Type="http://schemas.openxmlformats.org/officeDocument/2006/relationships/slideLayout" Target="../slideLayouts/slideLayout180.xml"/><Relationship Id="rId18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-1.png"/><Relationship Id="rId2" Type="http://schemas.openxmlformats.org/officeDocument/2006/relationships/image" Target="../media/image-100-2.png"/><Relationship Id="rId3" Type="http://schemas.openxmlformats.org/officeDocument/2006/relationships/slideLayout" Target="../slideLayouts/slideLayout101.xml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-1.png"/><Relationship Id="rId2" Type="http://schemas.openxmlformats.org/officeDocument/2006/relationships/image" Target="../media/image-102-2.png"/><Relationship Id="rId3" Type="http://schemas.openxmlformats.org/officeDocument/2006/relationships/image" Target="../media/image-102-3.png"/><Relationship Id="rId4" Type="http://schemas.openxmlformats.org/officeDocument/2006/relationships/slideLayout" Target="../slideLayouts/slideLayout103.xml"/><Relationship Id="rId5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6-1.png"/><Relationship Id="rId2" Type="http://schemas.openxmlformats.org/officeDocument/2006/relationships/slideLayout" Target="../slideLayouts/slideLayout107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9-1.png"/><Relationship Id="rId2" Type="http://schemas.openxmlformats.org/officeDocument/2006/relationships/image" Target="../media/image-109-2.png"/><Relationship Id="rId3" Type="http://schemas.openxmlformats.org/officeDocument/2006/relationships/slideLayout" Target="../slideLayouts/slideLayout110.xml"/><Relationship Id="rId4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1-1.png"/><Relationship Id="rId2" Type="http://schemas.openxmlformats.org/officeDocument/2006/relationships/slideLayout" Target="../slideLayouts/slideLayout112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3-1.png"/><Relationship Id="rId2" Type="http://schemas.openxmlformats.org/officeDocument/2006/relationships/slideLayout" Target="../slideLayouts/slideLayout114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4-1.png"/><Relationship Id="rId2" Type="http://schemas.openxmlformats.org/officeDocument/2006/relationships/slideLayout" Target="../slideLayouts/slideLayout115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6-1.png"/><Relationship Id="rId2" Type="http://schemas.openxmlformats.org/officeDocument/2006/relationships/slideLayout" Target="../slideLayouts/slideLayout117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0-1.png"/><Relationship Id="rId2" Type="http://schemas.openxmlformats.org/officeDocument/2006/relationships/slideLayout" Target="../slideLayouts/slideLayout12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2-1.png"/><Relationship Id="rId2" Type="http://schemas.openxmlformats.org/officeDocument/2006/relationships/slideLayout" Target="../slideLayouts/slideLayout123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4-1.png"/><Relationship Id="rId2" Type="http://schemas.openxmlformats.org/officeDocument/2006/relationships/slideLayout" Target="../slideLayouts/slideLayout125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6-1.png"/><Relationship Id="rId2" Type="http://schemas.openxmlformats.org/officeDocument/2006/relationships/slideLayout" Target="../slideLayouts/slideLayout127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7-1.png"/><Relationship Id="rId2" Type="http://schemas.openxmlformats.org/officeDocument/2006/relationships/image" Target="../media/image-127-2.png"/><Relationship Id="rId3" Type="http://schemas.openxmlformats.org/officeDocument/2006/relationships/image" Target="../media/image-127-3.png"/><Relationship Id="rId4" Type="http://schemas.openxmlformats.org/officeDocument/2006/relationships/image" Target="../media/image-127-4.png"/><Relationship Id="rId5" Type="http://schemas.openxmlformats.org/officeDocument/2006/relationships/image" Target="../media/image-127-5.png"/><Relationship Id="rId6" Type="http://schemas.openxmlformats.org/officeDocument/2006/relationships/image" Target="../media/image-127-6.png"/><Relationship Id="rId7" Type="http://schemas.openxmlformats.org/officeDocument/2006/relationships/slideLayout" Target="../slideLayouts/slideLayout128.xml"/><Relationship Id="rId8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slideLayout" Target="../slideLayouts/slideLayout14.xml"/><Relationship Id="rId1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5-1.png"/><Relationship Id="rId2" Type="http://schemas.openxmlformats.org/officeDocument/2006/relationships/slideLayout" Target="../slideLayouts/slideLayout136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7-1.png"/><Relationship Id="rId2" Type="http://schemas.openxmlformats.org/officeDocument/2006/relationships/slideLayout" Target="../slideLayouts/slideLayout138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3-1.png"/><Relationship Id="rId2" Type="http://schemas.openxmlformats.org/officeDocument/2006/relationships/slideLayout" Target="../slideLayouts/slideLayout144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7-1.png"/><Relationship Id="rId2" Type="http://schemas.openxmlformats.org/officeDocument/2006/relationships/slideLayout" Target="../slideLayouts/slideLayout148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0-1.png"/><Relationship Id="rId2" Type="http://schemas.openxmlformats.org/officeDocument/2006/relationships/slideLayout" Target="../slideLayouts/slideLayout15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2-1.png"/><Relationship Id="rId2" Type="http://schemas.openxmlformats.org/officeDocument/2006/relationships/image" Target="../media/image-152-2.png"/><Relationship Id="rId3" Type="http://schemas.openxmlformats.org/officeDocument/2006/relationships/slideLayout" Target="../slideLayouts/slideLayout153.xml"/><Relationship Id="rId4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6-1.png"/><Relationship Id="rId2" Type="http://schemas.openxmlformats.org/officeDocument/2006/relationships/image" Target="../media/image-156-2.png"/><Relationship Id="rId3" Type="http://schemas.openxmlformats.org/officeDocument/2006/relationships/slideLayout" Target="../slideLayouts/slideLayout157.xml"/><Relationship Id="rId4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9-1.png"/><Relationship Id="rId2" Type="http://schemas.openxmlformats.org/officeDocument/2006/relationships/slideLayout" Target="../slideLayouts/slideLayout160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4-1.png"/><Relationship Id="rId2" Type="http://schemas.openxmlformats.org/officeDocument/2006/relationships/slideLayout" Target="../slideLayouts/slideLayout165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7-1.png"/><Relationship Id="rId2" Type="http://schemas.openxmlformats.org/officeDocument/2006/relationships/slideLayout" Target="../slideLayouts/slideLayout168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8-1.png"/><Relationship Id="rId2" Type="http://schemas.openxmlformats.org/officeDocument/2006/relationships/slideLayout" Target="../slideLayouts/slideLayout169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1-1.png"/><Relationship Id="rId2" Type="http://schemas.openxmlformats.org/officeDocument/2006/relationships/image" Target="../media/image-171-2.png"/><Relationship Id="rId3" Type="http://schemas.openxmlformats.org/officeDocument/2006/relationships/slideLayout" Target="../slideLayouts/slideLayout172.xml"/><Relationship Id="rId4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7-1.png"/><Relationship Id="rId2" Type="http://schemas.openxmlformats.org/officeDocument/2006/relationships/image" Target="../media/image-177-2.png"/><Relationship Id="rId3" Type="http://schemas.openxmlformats.org/officeDocument/2006/relationships/slideLayout" Target="../slideLayouts/slideLayout178.xml"/><Relationship Id="rId4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slideLayout" Target="../slideLayouts/slideLayout30.xml"/><Relationship Id="rId6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slideLayout" Target="../slideLayouts/slideLayout35.xml"/><Relationship Id="rId6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image" Target="../media/image-44-5.png"/><Relationship Id="rId6" Type="http://schemas.openxmlformats.org/officeDocument/2006/relationships/image" Target="../media/image-44-6.png"/><Relationship Id="rId7" Type="http://schemas.openxmlformats.org/officeDocument/2006/relationships/slideLayout" Target="../slideLayouts/slideLayout45.xml"/><Relationship Id="rId8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image" Target="../media/image-51-2.png"/><Relationship Id="rId3" Type="http://schemas.openxmlformats.org/officeDocument/2006/relationships/image" Target="../media/image-51-3.png"/><Relationship Id="rId4" Type="http://schemas.openxmlformats.org/officeDocument/2006/relationships/image" Target="../media/image-51-4.png"/><Relationship Id="rId5" Type="http://schemas.openxmlformats.org/officeDocument/2006/relationships/slideLayout" Target="../slideLayouts/slideLayout52.xml"/><Relationship Id="rId6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image" Target="../media/image-56-2.png"/><Relationship Id="rId3" Type="http://schemas.openxmlformats.org/officeDocument/2006/relationships/image" Target="../media/image-56-3.png"/><Relationship Id="rId4" Type="http://schemas.openxmlformats.org/officeDocument/2006/relationships/image" Target="../media/image-56-4.png"/><Relationship Id="rId5" Type="http://schemas.openxmlformats.org/officeDocument/2006/relationships/image" Target="../media/image-56-5.png"/><Relationship Id="rId6" Type="http://schemas.openxmlformats.org/officeDocument/2006/relationships/image" Target="../media/image-56-6.png"/><Relationship Id="rId7" Type="http://schemas.openxmlformats.org/officeDocument/2006/relationships/slideLayout" Target="../slideLayouts/slideLayout57.xml"/><Relationship Id="rId8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image" Target="../media/image-63-2.png"/><Relationship Id="rId3" Type="http://schemas.openxmlformats.org/officeDocument/2006/relationships/image" Target="../media/image-63-3.png"/><Relationship Id="rId4" Type="http://schemas.openxmlformats.org/officeDocument/2006/relationships/image" Target="../media/image-63-4.png"/><Relationship Id="rId5" Type="http://schemas.openxmlformats.org/officeDocument/2006/relationships/slideLayout" Target="../slideLayouts/slideLayout64.xml"/><Relationship Id="rId6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7-1.png"/><Relationship Id="rId2" Type="http://schemas.openxmlformats.org/officeDocument/2006/relationships/slideLayout" Target="../slideLayouts/slideLayout68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9-1.png"/><Relationship Id="rId2" Type="http://schemas.openxmlformats.org/officeDocument/2006/relationships/image" Target="../media/image-69-2.png"/><Relationship Id="rId3" Type="http://schemas.openxmlformats.org/officeDocument/2006/relationships/image" Target="../media/image-69-3.png"/><Relationship Id="rId4" Type="http://schemas.openxmlformats.org/officeDocument/2006/relationships/image" Target="../media/image-69-4.png"/><Relationship Id="rId5" Type="http://schemas.openxmlformats.org/officeDocument/2006/relationships/slideLayout" Target="../slideLayouts/slideLayout70.xml"/><Relationship Id="rId6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0-1.png"/><Relationship Id="rId2" Type="http://schemas.openxmlformats.org/officeDocument/2006/relationships/slideLayout" Target="../slideLayouts/slideLayout7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4-1.png"/><Relationship Id="rId2" Type="http://schemas.openxmlformats.org/officeDocument/2006/relationships/image" Target="../media/image-74-2.png"/><Relationship Id="rId3" Type="http://schemas.openxmlformats.org/officeDocument/2006/relationships/slideLayout" Target="../slideLayouts/slideLayout75.xm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7-1.png"/><Relationship Id="rId2" Type="http://schemas.openxmlformats.org/officeDocument/2006/relationships/image" Target="../media/image-77-2.png"/><Relationship Id="rId3" Type="http://schemas.openxmlformats.org/officeDocument/2006/relationships/slideLayout" Target="../slideLayouts/slideLayout78.xml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9-1.png"/><Relationship Id="rId2" Type="http://schemas.openxmlformats.org/officeDocument/2006/relationships/slideLayout" Target="../slideLayouts/slideLayout80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2-1.png"/><Relationship Id="rId2" Type="http://schemas.openxmlformats.org/officeDocument/2006/relationships/slideLayout" Target="../slideLayouts/slideLayout83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4-1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6-1.png"/><Relationship Id="rId2" Type="http://schemas.openxmlformats.org/officeDocument/2006/relationships/slideLayout" Target="../slideLayouts/slideLayout87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8-1.png"/><Relationship Id="rId2" Type="http://schemas.openxmlformats.org/officeDocument/2006/relationships/image" Target="../media/image-88-2.png"/><Relationship Id="rId3" Type="http://schemas.openxmlformats.org/officeDocument/2006/relationships/slideLayout" Target="../slideLayouts/slideLayout89.xml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1-1.png"/><Relationship Id="rId2" Type="http://schemas.openxmlformats.org/officeDocument/2006/relationships/image" Target="../media/image-91-2.png"/><Relationship Id="rId3" Type="http://schemas.openxmlformats.org/officeDocument/2006/relationships/slideLayout" Target="../slideLayouts/slideLayout92.xml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2-1.png"/><Relationship Id="rId2" Type="http://schemas.openxmlformats.org/officeDocument/2006/relationships/image" Target="../media/image-92-2.png"/><Relationship Id="rId3" Type="http://schemas.openxmlformats.org/officeDocument/2006/relationships/image" Target="../media/image-92-3.png"/><Relationship Id="rId4" Type="http://schemas.openxmlformats.org/officeDocument/2006/relationships/slideLayout" Target="../slideLayouts/slideLayout93.xml"/><Relationship Id="rId5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7-1.png"/><Relationship Id="rId2" Type="http://schemas.openxmlformats.org/officeDocument/2006/relationships/image" Target="../media/image-97-2.png"/><Relationship Id="rId3" Type="http://schemas.openxmlformats.org/officeDocument/2006/relationships/slideLayout" Target="../slideLayouts/slideLayout98.xml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63736"/>
            <a:ext cx="13486209" cy="868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Java Full Stack Developer Roadmap: Comprehensive &amp; Detailed (Beginner to Advanced)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496497"/>
            <a:ext cx="13486209" cy="75223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2430423"/>
            <a:ext cx="13486209" cy="75223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3364349"/>
            <a:ext cx="13486209" cy="75223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4298275"/>
            <a:ext cx="13486209" cy="752237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5232202"/>
            <a:ext cx="13486209" cy="752237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5" y="6166128"/>
            <a:ext cx="13486209" cy="752237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95" y="7100054"/>
            <a:ext cx="13486209" cy="7522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238" y="595074"/>
            <a:ext cx="2839760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String Class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7238" y="1382673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Immutability of Strings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238" y="1804511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String creation (literal vs. new)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238" y="2226350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Common methods: length, charAt, substring, concat, replace, split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238" y="2648188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String comparison: == vs. equals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238" y="3070027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String interning (intern())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238" y="3491865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StringBuilder &amp; StringBuffer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7238" y="3913703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Mutability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7238" y="4335542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StringBuilder (non-thread-safe) vs. StringBuffer (thread-safe)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7238" y="4757380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Methods: append, insert, delete, reverse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7238" y="5179219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String Operations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7238" y="5601057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Concatenation (+, concat, String.join)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7238" y="6022896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Substring operations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7238" y="6444734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Case conversion (toUpperCase, toLowerCase)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7238" y="6866573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Trimming (trim, strip Java 11+)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7238" y="7288411"/>
            <a:ext cx="13115925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Formatting (String.format, printf)</a:t>
            </a:r>
            <a:endParaRPr lang="en-US" sz="17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1663"/>
            <a:ext cx="774823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13. REST API Development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175397"/>
            <a:ext cx="12902327" cy="13907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905494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83631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REST Principles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52544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Stateless, Client-Server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068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Resource-based, URI design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881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 Methods: GET, POST, PUT, PATCH, DELETE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695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 Codes: 2xx, 4xx, 5xx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450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HATEOAS (Hypermedia)</a:t>
            </a:r>
            <a:endParaRPr lang="en-US" sz="19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8751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API Design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229326"/>
            <a:ext cx="12902327" cy="13907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959423"/>
            <a:ext cx="12902327" cy="139076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5689521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0966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Resource Naming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19597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Plural nouns (e.g., /users)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4411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Nested resources (e.g., /users/{id}/orders)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29225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Request/Response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JSON format (Jackson)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Request body, Query parameters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Versioning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URI versioning (e.g., /v1/users)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Header versioning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8107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Pagination &amp; Filtering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29209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Pageable, Offset-based, Cursor-based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7734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Query parameters (e.g., ?size=10&amp;page=1)</a:t>
            </a:r>
            <a:endParaRPr lang="en-US" sz="19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927" y="59007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Implementation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50927" y="1441490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Controllers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0927" y="1859756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@RestController, @RequestBody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0927" y="2278023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0927" y="2696289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@Valid, @NotNull, @Size, @Pattern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0927" y="3114556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validators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0927" y="3532823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Exception Handling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0927" y="3951089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@ExceptionHandler, @ControllerAdvice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0927" y="4369356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error responses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0927" y="4787622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Documentation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0927" y="5205889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Swagger/OpenAPI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0927" y="5624155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Springdoc OpenAPI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0927" y="6042422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Testing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0927" y="6460688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Postman, cURL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0927" y="6878955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 tests with MockMvc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0927" y="7297222"/>
            <a:ext cx="131285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Integration tests</a:t>
            </a:r>
            <a:endParaRPr lang="en-US" sz="165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4581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 error responses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Rate limiting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APIs (authentication, authorization)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API performance</a:t>
            </a:r>
            <a:endParaRPr lang="en-US" sz="19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1042928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14. ReactJS (Frontend Development)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4431149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React Basics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38426" y="1556028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Setup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8426" y="1967389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React App, Vite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8426" y="2378750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structure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8426" y="2790111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JSX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8426" y="3201472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Syntax, Embedding expressions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8426" y="3612833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Components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8426" y="4024193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Functional vs. Class components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8426" y="4435554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Props: Passing &amp; Destructuring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38426" y="4846915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State: useState hook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8426" y="5258276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Rendering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38426" y="5669637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Conditional rendering (&amp;&amp;, ternary)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38426" y="6080998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 rendering (map, keys)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38426" y="6492359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Event Handling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38426" y="6903720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Synthetic events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38426" y="7315081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Event delegation</a:t>
            </a:r>
            <a:endParaRPr lang="en-US" sz="165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66317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React Hooks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700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useState: State management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4275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useEffect: Side effects, cleanup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241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useContext: Context API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054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useReducer: Complex state logic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868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useRef, useMemo, useCallback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8682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hooks</a:t>
            </a:r>
            <a:endParaRPr lang="en-US" sz="19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885" y="626150"/>
            <a:ext cx="5977176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Routing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796885" y="1828562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Router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6885" y="2272427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BrowserRouter, Routes, Route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6885" y="2716292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Link, NavLink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6885" y="3160157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Nested routes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6885" y="3604022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Protected routes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6885" y="4047887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Route parameters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885" y="4668203"/>
            <a:ext cx="13036629" cy="1283851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85" y="6265069"/>
            <a:ext cx="13036629" cy="12838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273" y="515541"/>
            <a:ext cx="2649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Advanced Java Concepts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56273" y="1198007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Wrapper Classes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6273" y="1563648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Boxing, Unboxing, Autoboxing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6273" y="1929289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Classes: Integer, Double, Boolean, etc.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6273" y="2294930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Parsing: parseInt, valueOf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6273" y="2660571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Varargs (...)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6273" y="3026212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Syntax &amp; use cases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6273" y="3391853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Overloading with varargs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56273" y="3757493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 Keyword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(Java 10+)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56273" y="4123134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Local variable type inference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56273" y="4488775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Limitations &amp; best practices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656273" y="4854416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Packages &amp; Imports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656273" y="5220057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Creating &amp; organizing packages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56273" y="5585698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imports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56273" y="5951339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Naming conventions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56273" y="6316980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Garbage Collection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656273" y="6682621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Basics of JVM memory management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656273" y="7048262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System.gc() &amp; finalize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656273" y="7413903"/>
            <a:ext cx="133178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Memory leaks prevention</a:t>
            </a:r>
            <a:endParaRPr lang="en-US" sz="145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01854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Forms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24816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Controlled Components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9629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Input binding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4443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Uncontrolled Components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9257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ref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4070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8884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validation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3698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Libraries: react-hook-form, yup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8512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 Submission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33257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form data</a:t>
            </a:r>
            <a:endParaRPr lang="en-US" sz="19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37153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API Integration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217896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Fetch API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66033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GET, POST, Error handling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14170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Axios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6230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Interceptors, Cancel tokens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10444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Async Handling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58581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async/await, Promises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06718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Loading states, Error boundaries</a:t>
            </a:r>
            <a:endParaRPr lang="en-US" sz="19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5739884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83224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State Management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29629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Local State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443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useState, useReducer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9257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 API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4070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Provider, Consumer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8884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Redux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(Optional)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3698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Store, Actions, Reducers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8512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Redux Toolkit</a:t>
            </a:r>
            <a:endParaRPr lang="en-US" sz="19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56191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Authentication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25992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JWT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7412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Token storage: localStorage, sessionStorage, Cookies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2226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Token refresh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7040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Protected Routes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18540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Route guards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66677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Role-Based Access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1481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Conditional rendering based on roles</a:t>
            </a:r>
            <a:endParaRPr lang="en-US" sz="19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5820847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80711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Security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77951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Preventing XSS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6088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CSRF protection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42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CORS handling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2236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API calls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89632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0533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Component reusability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Performance optimization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Folder structure: Feature-based, Atomic design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Accessibility (ARIA roles)</a:t>
            </a:r>
            <a:endParaRPr lang="en-US" sz="190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10081855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15. Spring Boot + React Integration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0533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Backend Setup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Boot REST APIs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CORS configuration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JWT-based authentication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exception handling</a:t>
            </a:r>
            <a:endParaRPr lang="en-US" sz="190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43294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Frontend Setup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8470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Consuming APIs with Axios/Fetch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283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Displaying data in React components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097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API errors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911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Loading states</a:t>
            </a:r>
            <a:endParaRPr lang="en-US" sz="1900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43294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Authentication Flow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8470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Login/Signup/Logout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283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Token passing (Bearer token)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097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Role-based UI rendering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911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Refresh token mechanism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2271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Annotations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Built-in: @Override, @Deprecated, @SuppressWarnings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annotations (basics)</a:t>
            </a:r>
            <a:endParaRPr lang="en-US" sz="19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18930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Error Handling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226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Backend: Custom error responses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7040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Frontend: Error boundaries, Toast notifications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8540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error handling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858107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0533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communication (HTTPS)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Environment variables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versioning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 error messages</a:t>
            </a:r>
            <a:endParaRPr lang="en-US" sz="19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10302835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16. Microservices with Spring Cloud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45963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Concepts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9257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Monolith vs. Microservices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4070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Benefits: Scalability, Independence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884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Challenges: Distributed systems, Complexity</a:t>
            </a:r>
            <a:endParaRPr lang="en-US" sz="1900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18930"/>
            <a:ext cx="7500699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Spring Boot Microservices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226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Creating independent services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7040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Inter-service communication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8540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 vs. Messaging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858107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83631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Service Discovery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52544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Eureka Server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068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Service registration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881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 discovery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695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Balancing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450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Client-side with Ribbon</a:t>
            </a:r>
            <a:endParaRPr lang="en-US" sz="19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18930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API Communication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226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RestTemplate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7040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Feign Client: Declarative REST client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8540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WebClient for reactive calls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858107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42317"/>
            <a:ext cx="4152067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Configuration Management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186220"/>
            <a:ext cx="13486209" cy="91154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2318861"/>
            <a:ext cx="13486209" cy="91154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3451503"/>
            <a:ext cx="13486209" cy="911543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4584144"/>
            <a:ext cx="13486209" cy="91154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5716786"/>
            <a:ext cx="13486209" cy="911543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5" y="6849428"/>
            <a:ext cx="13486209" cy="911543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2271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Spring Cloud Config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Git-backed configuration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Refresh scope (@RefreshScope)</a:t>
            </a:r>
            <a:endParaRPr lang="en-US" sz="190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871793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Advanced</a:t>
            </a:r>
            <a:endParaRPr lang="en-US" sz="3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39447"/>
            <a:ext cx="290822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2. Collections Framework</a:t>
            </a:r>
            <a:endParaRPr lang="en-US" sz="2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910233"/>
            <a:ext cx="13486209" cy="70282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1782723"/>
            <a:ext cx="13486209" cy="70282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2655213"/>
            <a:ext cx="13486209" cy="70282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3527703"/>
            <a:ext cx="13486209" cy="702826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4400193"/>
            <a:ext cx="13486209" cy="702826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5" y="5272683"/>
            <a:ext cx="13486209" cy="702826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95" y="6145173"/>
            <a:ext cx="13486209" cy="702826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95" y="7017663"/>
            <a:ext cx="13486209" cy="702826"/>
          </a:xfrm>
          <a:prstGeom prst="rect">
            <a:avLst/>
          </a:prstGeom>
        </p:spPr>
      </p:pic>
      <p:pic>
        <p:nvPicPr>
          <p:cNvPr id="1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095" y="7890153"/>
            <a:ext cx="13486209" cy="702826"/>
          </a:xfrm>
          <a:prstGeom prst="rect">
            <a:avLst/>
          </a:prstGeom>
        </p:spPr>
      </p:pic>
      <p:pic>
        <p:nvPicPr>
          <p:cNvPr id="1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095" y="8762643"/>
            <a:ext cx="13486209" cy="702826"/>
          </a:xfrm>
          <a:prstGeom prst="rect">
            <a:avLst/>
          </a:prstGeom>
        </p:spPr>
      </p:pic>
      <p:pic>
        <p:nvPicPr>
          <p:cNvPr id="1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095" y="9635133"/>
            <a:ext cx="13486209" cy="70282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2271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API Gateway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Cloud Gateway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Routing, Filters</a:t>
            </a:r>
            <a:endParaRPr lang="en-US" sz="1900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4678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Circuit Breaker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Resilience4j, Hystrix</a:t>
            </a:r>
            <a:endParaRPr lang="en-US" sz="1900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4678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Distributed Tracing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Cloud Sleuth, Zipkin</a:t>
            </a:r>
            <a:endParaRPr lang="en-US" sz="1900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0533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service boundaries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partial failures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services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inter-service communication</a:t>
            </a:r>
            <a:endParaRPr lang="en-US" sz="1900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09749"/>
            <a:ext cx="6495574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17. Messaging Systems</a:t>
            </a:r>
            <a:endParaRPr lang="en-US" sz="5100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Apache Kafka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830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Concepts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Brokers, Topics, Partitions, Offsets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Producers, Consumers, Consumer Groups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Kafka API: Producer, Consumer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Kafka: @KafkaListener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Cases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Event-driven architecture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 aggregation</a:t>
            </a:r>
            <a:endParaRPr lang="en-US" sz="1900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960" y="64758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RabbitMQ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22960" y="1889284"/>
            <a:ext cx="1298448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Concepts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2960" y="2347793"/>
            <a:ext cx="1298448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Exchanges: Direct, Topic, Fanout, Headers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2960" y="2806303"/>
            <a:ext cx="1298448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Queues, Bindings, Routing Keys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2960" y="3264813"/>
            <a:ext cx="1298448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22960" y="3723323"/>
            <a:ext cx="1298448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AMQP: @RabbitListener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22960" y="4181832"/>
            <a:ext cx="1298448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Message converters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22960" y="4640342"/>
            <a:ext cx="1298448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22960" y="5098852"/>
            <a:ext cx="1298448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Message acknowledgment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22960" y="5557361"/>
            <a:ext cx="1298448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Dead Letter Queues</a:t>
            </a:r>
            <a:endParaRPr lang="en-US" sz="18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6198037"/>
            <a:ext cx="12984480" cy="132528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0533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Message durability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Error handling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Retries &amp; Dead Letter Queues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message queues</a:t>
            </a:r>
            <a:endParaRPr lang="en-US" sz="190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0974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18. Docker</a:t>
            </a:r>
            <a:endParaRPr lang="en-US" sz="5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445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Core Interfaces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Collection Interface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 Interface: Ordered, allows duplicates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Interface: Unordered, no duplicates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 Interface: Key-value pairs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Queue Interface: FIFO, Priority-based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Deque Interface: Double-ended queue</a:t>
            </a:r>
            <a:endParaRPr lang="en-US" sz="190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99185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Docker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402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Concepts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8842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Images, Containers, Registries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3656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Dockerfile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8470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Building Spring Boot images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3283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Multi-stage builds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8097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 Compose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2911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Multi-container applications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77250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Networking, Volumes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25387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Commands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73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build, run, pull, push, exec</a:t>
            </a:r>
            <a:endParaRPr lang="en-US" sz="1900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47687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75142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Docker images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4241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containers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9054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environment variables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868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container health</a:t>
            </a:r>
            <a:endParaRPr lang="en-US" sz="190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0974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19. Testing</a:t>
            </a:r>
            <a:endParaRPr lang="en-US" sz="51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Unit Testing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2370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JUnit 5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9225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Annotations: @Test, @BeforeEach, @AfterEach, @ParameterizedTest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Assertions: assertEquals, assertThrows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Assumptions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Mockito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@Mock, @InjectMocks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Stubbing: when, thenReturn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8107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Verifying interactions</a:t>
            </a:r>
            <a:endParaRPr lang="en-US" sz="1900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0266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Integration Testing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6064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Boot Testing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877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@SpringBootTest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691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@DataJpaTest, @WebMvcTest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505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TestContainers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318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Docker-based testing (e.g., MySQL container)</a:t>
            </a:r>
            <a:endParaRPr lang="en-US" sz="1900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84038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REST API Testing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40877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MockMvc: Controller testing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691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Postman, cURL: Manual testing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505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API tests</a:t>
            </a:r>
            <a:endParaRPr lang="en-US" sz="190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37561"/>
            <a:ext cx="7138987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Frontend Testing (React)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7412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Jest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226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 tests for components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040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Testing Library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8540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DOM testing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6677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Simulating user interactions</a:t>
            </a:r>
            <a:endParaRPr lang="en-US" sz="1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5339477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2425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766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test coverage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47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Mock external dependencies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288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Write maintainable tests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101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Separate unit &amp; integration tests</a:t>
            </a:r>
            <a:endParaRPr lang="en-US" sz="1900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09749"/>
            <a:ext cx="7950398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20. Utility Libraries &amp; Tools</a:t>
            </a:r>
            <a:endParaRPr lang="en-US" sz="5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871793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List Implementations</a:t>
            </a:r>
            <a:endParaRPr lang="en-US" sz="3050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18930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Lombok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226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Annotations: @Getter, @Setter, @Data, @Builder, @NoArgsConstructor, @AllArgsConstructor, @Slf4j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7040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Reducing boilerplate code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8540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Customizing generated code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858107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45963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MapStruct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9257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DTO-to-Entity mapping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4070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Configuration: @Mapper, @Mapping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884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complex mappings</a:t>
            </a:r>
            <a:endParaRPr lang="en-US" sz="19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885" y="626150"/>
            <a:ext cx="5977176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Logging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796885" y="1828562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SLF4J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6885" y="2272427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Facade for logging frameworks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6885" y="2716292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Logback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6885" y="3160157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Configuration: logback.xml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6885" y="3604022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Appenders, Layouts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6885" y="4047887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 levels: TRACE, DEBUG, INFO, WARN, ERROR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885" y="4668203"/>
            <a:ext cx="13036629" cy="1283851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85" y="6265069"/>
            <a:ext cx="13036629" cy="1283851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2396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Other Libraries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2037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ModelMapper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Alternative to MapStruct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Apache Commons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Utility classes: StringUtils, CollectionUtils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Guava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6105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Collections, Caching, String utilities</a:t>
            </a:r>
            <a:endParaRPr lang="en-US" sz="1900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65001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40068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 dependency usage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4881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Configure logging for production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9695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mapping performance</a:t>
            </a:r>
            <a:endParaRPr lang="en-US" sz="1900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0974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21. Design Patterns</a:t>
            </a:r>
            <a:endParaRPr lang="en-US" sz="5100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018" y="564952"/>
            <a:ext cx="5393293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Creational Patterns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9018" y="1649968"/>
            <a:ext cx="1319236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Singleton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9018" y="2050494"/>
            <a:ext cx="1319236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Eager, Lazy, Thread-safe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018" y="2451021"/>
            <a:ext cx="1319236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Factory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018" y="2851547"/>
            <a:ext cx="1319236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Abstract Factory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018" y="3252073"/>
            <a:ext cx="1319236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Builder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9018" y="3652599"/>
            <a:ext cx="1319236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Fluent API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9018" y="4053126"/>
            <a:ext cx="1319236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Prototype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9018" y="4453652"/>
            <a:ext cx="1319236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 cloning</a:t>
            </a:r>
            <a:endParaRPr lang="en-US" sz="16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018" y="5013484"/>
            <a:ext cx="13192363" cy="1159907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18" y="6455807"/>
            <a:ext cx="13192363" cy="1159907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42599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Structural Patterns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27223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037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Interface compatibility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Decorator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Adding responsibilities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Facade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Simplified interface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6105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Proxy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0919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Controlled access</a:t>
            </a:r>
            <a:endParaRPr lang="en-US" sz="1900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6151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Behavioral Patterns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28033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Observer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8469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Event-driven systems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66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247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Interchangeable algorithms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7288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Command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2101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Encapsulating requests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69154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Template Method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17291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Defining algorithm skeleton</a:t>
            </a:r>
            <a:endParaRPr lang="en-US" sz="1900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96935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Architectural Patterns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50067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MVC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98203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Model-View-Controller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46340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DAO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94477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Access Object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42614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DTO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9075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Transfer Object</a:t>
            </a:r>
            <a:endParaRPr lang="en-US" sz="19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5580221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42336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ArrayList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4411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array-based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9225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 random access, slow insertions/deletions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LinkedList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Doubly-linked list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 insertions/deletions, slow random access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Implements Deque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Vector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8107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Synchronized, legacy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29209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Similar to ArrayList but thread-safe</a:t>
            </a:r>
            <a:endParaRPr lang="en-US" sz="1900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4678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Service Layer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Business logic encapsulation</a:t>
            </a:r>
            <a:endParaRPr lang="en-US" sz="1900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43294"/>
            <a:ext cx="7006233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Spring-Specific Patterns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8470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Dependency Injection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283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IoC principle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097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Template Method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911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JdbcTemplate, HibernateTemplate</a:t>
            </a:r>
            <a:endParaRPr lang="en-US" sz="1900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84038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40877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patterns based on context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691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Avoid over-engineering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505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 pattern usage</a:t>
            </a:r>
            <a:endParaRPr lang="en-US" sz="1900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0974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22. Databases</a:t>
            </a:r>
            <a:endParaRPr lang="en-US" sz="5100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Basics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633" y="541377"/>
            <a:ext cx="257508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DDL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686633" y="1255514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CREATE, ALTER, DROP, TRUNCATE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6633" y="1637943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DML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6633" y="2020372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INSERT, UPDATE, DELETE, SELECT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6633" y="2402800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DCL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6633" y="2785229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GRANT, REVOKE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6633" y="3167658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TCL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6633" y="3550087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COMMIT, ROLLBACK, SAVEPOINT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6633" y="3932515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Queries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86633" y="4314944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Joins: Inner, Left, Right, Full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6633" y="4697373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Subqueries, Correlated queries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86633" y="5079802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Aggregation: COUNT, SUM, AVG, MIN, MAX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86633" y="5462230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Grouping: GROUP BY, HAVING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86633" y="5844659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Indexes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86633" y="6227088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Types: B-Tree, Hash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86633" y="6609517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Clustered vs. Non-clustered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86633" y="6991945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Constraints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86633" y="7374374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Primary Key, Foreign Key, Unique, Not Null</a:t>
            </a:r>
            <a:endParaRPr lang="en-US" sz="1500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0266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MySQL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6064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Installation &amp; Configuration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877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Table design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691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Stored Procedures &amp; Triggers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505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Views, Materialized Views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318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Performance tuning</a:t>
            </a:r>
            <a:endParaRPr lang="en-US" sz="1900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8987909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NoSQL (Optional Introduction)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40086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MongoDB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5388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Document-based model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202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CRUD operations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5016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Aggregation pipeline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9829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 to Use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4643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Unstructured data, Scalability</a:t>
            </a:r>
            <a:endParaRPr lang="en-US" sz="1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5137071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0533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Normalize database schema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queries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indexes wisely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database access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9122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Set Implementations</a:t>
            </a:r>
            <a:endParaRPr lang="en-US" sz="2550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0974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23. Projects</a:t>
            </a:r>
            <a:endParaRPr lang="en-US" sz="5100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1663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Beginner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175397"/>
            <a:ext cx="12902327" cy="13907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905494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8644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Console-Based Apps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Library Management System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ATM Simulator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MindiCoatGame (Tic-Tac-Toe or similar logic-based game)</a:t>
            </a:r>
            <a:endParaRPr lang="en-US" sz="1900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2425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Intermediate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766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Apps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47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CRUD App with Servlets/JSP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288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Boot + MySQL CRUD API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101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Task Management System</a:t>
            </a:r>
            <a:endParaRPr lang="en-US" sz="1900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2129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Advanced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1250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Full-Stack Apps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064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E-Commerce Platform (Spring Boot + React + JWT)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877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Blog Application with Authentication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691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Microservices-based App (Eureka, Feign, Kafka)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505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Containerized Apps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5318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Dockerized Full-Stack App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0132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CI/CD Pipeline Integration</a:t>
            </a:r>
            <a:endParaRPr lang="en-US" sz="1900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43294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8470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Modular code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283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Version control (Git)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097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Documentation (README, API docs)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911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to cloud (Heroku, AWS, Vercel)</a:t>
            </a:r>
            <a:endParaRPr lang="en-US" sz="1900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95764"/>
            <a:ext cx="5411510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Learning Path Recommendation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72095" y="1155740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Java Foundation (1-2 months)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72095" y="1436370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Basics → OOP → Strings → Collections → Exception Handling → File I/O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72095" y="1717000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</a:t>
            </a:r>
            <a:pPr algn="l" lvl="1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Console-based app (e.g., MindiCoatGame)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2095" y="1997631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Intermediate (1-2 months)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2095" y="2278261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8+ → Multithreading → JDBC → SQL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72095" y="2558891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</a:t>
            </a:r>
            <a:pPr algn="l" lvl="1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Database-driven console app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72095" y="2839522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&amp; Backend Basics (2 months)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72095" y="3120152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Servlets/JSP → Hibernate → Spring Core → Spring MVC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72095" y="3400782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</a:t>
            </a:r>
            <a:pPr algn="l" lvl="1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Simple web app with Servlets/JSP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72095" y="3681413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Ecosystem (2-3 months)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72095" y="3962043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Boot → Spring Data JPA → Spring Security → REST APIs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72095" y="4242673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</a:t>
            </a:r>
            <a:pPr algn="l" lvl="1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CRUD API with Spring Boot + MySQL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72095" y="4523303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 Development (2 months)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572095" y="4803934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Basics → Hooks → API Integration → Authentication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572095" y="5084564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</a:t>
            </a:r>
            <a:pPr algn="l" lvl="1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React app consuming Spring Boot APIs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72095" y="5365194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Full-Stack Integration (1 month)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72095" y="5645825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Boot + React → JWT Authentication → CORS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572095" y="5926455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</a:t>
            </a:r>
            <a:pPr algn="l" lvl="1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Full-stack app (e.g., Task Manager)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572095" y="6207085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Topics (2-3 months)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72095" y="6487716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Microservices → Messaging (Kafka/RabbitMQ) → Docker → Testing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572095" y="6768346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</a:t>
            </a:r>
            <a:pPr algn="l" lvl="1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Microservices-based app with Docker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572095" y="7048976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Polish &amp; Deploy (1 month)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572095" y="7329607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Patterns → Utilities (Lombok, MapStruct) → CI/CD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572095" y="7610237"/>
            <a:ext cx="1348620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</a:t>
            </a:r>
            <a:pPr algn="l" lvl="1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Deploy full-stack app to cloud</a:t>
            </a:r>
            <a:endParaRPr lang="en-US" sz="1100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674" y="647105"/>
            <a:ext cx="6177558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Practical Tips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23674" y="1889998"/>
            <a:ext cx="12983051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Learning Resources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3674" y="2348865"/>
            <a:ext cx="12983051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Books</a:t>
            </a:r>
            <a:pPr algn="l" lvl="1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</a:t>
            </a:r>
            <a:pPr algn="l" lvl="1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Java</a:t>
            </a:r>
            <a:pPr algn="l" lvl="1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(Joshua Bloch), </a:t>
            </a:r>
            <a:pPr algn="l" lvl="1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in Action</a:t>
            </a:r>
            <a:pPr algn="l" lvl="1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(Manning), </a:t>
            </a:r>
            <a:pPr algn="l" lvl="1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React: Up &amp; Running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3674" y="2807732"/>
            <a:ext cx="12983051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Courses</a:t>
            </a:r>
            <a:pPr algn="l" lvl="1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Udemy (Java/Spring Boot by in28Minutes), Coursera, freeCodeCamp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3674" y="3266599"/>
            <a:ext cx="12983051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Practice</a:t>
            </a:r>
            <a:pPr algn="l" lvl="1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LeetCode (Java), HackerRank, Codewars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23674" y="3907869"/>
            <a:ext cx="12983051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Tutorials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Baeldung (Spring), React official docs, YouTube (Tech With Tim, Traversy Media)</a:t>
            </a:r>
            <a:endParaRPr lang="en-US" sz="1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674" y="4549140"/>
            <a:ext cx="12983051" cy="1326356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4" y="6198989"/>
            <a:ext cx="12983051" cy="1326356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4581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 small: Console apps → Web apps → Full-stack apps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GitHub for version control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a portfolio: Deploy projects (Heroku, Vercel, AWS)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 projects: Blog, E-Commerce, Chat App</a:t>
            </a:r>
            <a:endParaRPr lang="en-US" sz="1900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0171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2005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Write clean, modular code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Follow naming conventions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 thoroughly (JUnit, Mockito, Jest)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applications (HTTPS, input validation)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 code &amp; APIs (Javadoc, Swagger)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 Tip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one topic at a time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Practice daily (30-60 mins coding)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Join communities: Stack Overflow, Reddit, Discord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5328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Showcase projects in a portfolio for job applications</a:t>
            </a:r>
            <a:endParaRPr lang="en-US" sz="1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2370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HashSet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9225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Hash table-based, unordered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Null allowed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LinkedHashSet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Maintains insertion order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TreeSet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Sorted (Red-Black Tree)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8107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nulls, requires Comparable or Comparator</a:t>
            </a:r>
            <a:endParaRPr 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871793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Map Implementations</a:t>
            </a:r>
            <a:endParaRPr lang="en-US" sz="3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39447"/>
            <a:ext cx="509647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1. Core Java (Fundamentals to Intermediate)</a:t>
            </a:r>
            <a:endParaRPr lang="en-US" sz="2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910233"/>
            <a:ext cx="13486209" cy="70282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1782723"/>
            <a:ext cx="13486209" cy="70282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2655213"/>
            <a:ext cx="13486209" cy="70282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3527703"/>
            <a:ext cx="13486209" cy="702826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4400193"/>
            <a:ext cx="13486209" cy="702826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5" y="5272683"/>
            <a:ext cx="13486209" cy="702826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95" y="6145173"/>
            <a:ext cx="13486209" cy="702826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95" y="7017663"/>
            <a:ext cx="13486209" cy="702826"/>
          </a:xfrm>
          <a:prstGeom prst="rect">
            <a:avLst/>
          </a:prstGeom>
        </p:spPr>
      </p:pic>
      <p:pic>
        <p:nvPicPr>
          <p:cNvPr id="1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095" y="7890153"/>
            <a:ext cx="13486209" cy="702826"/>
          </a:xfrm>
          <a:prstGeom prst="rect">
            <a:avLst/>
          </a:prstGeom>
        </p:spPr>
      </p:pic>
      <p:pic>
        <p:nvPicPr>
          <p:cNvPr id="1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095" y="8762643"/>
            <a:ext cx="13486209" cy="7028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314" y="627221"/>
            <a:ext cx="2993588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HashMap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798314" y="1457444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Hash table-based, unordered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8314" y="1902143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Null key/value allowed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8314" y="2346841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LinkedHashMap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8314" y="2791539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Maintains insertion order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8314" y="3236238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TreeMap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8314" y="3680936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Sorted by keys (Red-Black Tree)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8314" y="4125635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null keys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8314" y="4570333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Hashtable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8314" y="5015032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Synchronized, legacy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8314" y="5459730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nulls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8314" y="5904428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ConcurrentHashMap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8314" y="6349127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Thread-safe, high concurrency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8314" y="6793825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Segmented locking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8314" y="7238524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ConcurrentHashSet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(via Collections.newSetFromMap)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0485"/>
            <a:ext cx="4202311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Queue Implementations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20002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PriorityQueue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4816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Heap-based, priority ordering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29629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ordering via Comparator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4443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ArrayDeque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39257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Resizable double-ended queue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4070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Faster than LinkedList for deque operations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48884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Queue from Scratch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3698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a queue using arrays or linked lists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8512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Methods: offer, poll, peek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33257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Deque Operations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8139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addFirst, addLast, removeFirst, removeLast</a:t>
            </a:r>
            <a:endParaRPr lang="en-US" sz="1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594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Other Collections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4443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Stack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257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LIFO, extends Vector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070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Methods: push, pop, peek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884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Concurrent Collections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698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CopyOnWriteArrayList, BlockingQueue</a:t>
            </a:r>
            <a:endParaRPr lang="en-US" sz="1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9083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Iterators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7896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Iterator: hasNext, next, remove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710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ListIterator: Bidirectional traversal, add, set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9437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Fail-Fast vs. Fail-Safe Iterators</a:t>
            </a:r>
            <a:endParaRPr lang="en-US" sz="1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42336"/>
            <a:ext cx="3449003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Comparators &amp; Utilities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4411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Comparable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9225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Natural ordering (compareTo)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Comparator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ordering (compare)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Lambda-based comparators (Java 8+)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Collections Utility Class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sort, reverse, shuffle, min, max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8107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Arrays Utility Class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29209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asList, sort, binarySearch</a:t>
            </a:r>
            <a:endParaRPr lang="en-US" sz="1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87517"/>
            <a:ext cx="6955869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3. Exception &amp; Error Handling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229326"/>
            <a:ext cx="12902327" cy="13907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959423"/>
            <a:ext cx="12902327" cy="139076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5689521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2940"/>
            <a:ext cx="316420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Basics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843677" y="1540550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Exception Hierarchy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3677" y="2010608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Throwable: Error &amp; Exception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3677" y="2480667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Checked Exceptions (e.g., IOException, SQLException)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43677" y="2950726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Unchecked Exceptions (e.g., NullPointerException, RuntimeException)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43677" y="3420785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Try-Catch-Finally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43677" y="3890843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Syntax &amp; execution order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43677" y="4360902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Nested try blocks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43677" y="4830961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Throw &amp; Throws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43677" y="5301020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Throwing exceptions manually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43677" y="5771078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Declaring exceptions in method signatures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43677" y="6241137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Finally Block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43677" y="6711196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cleanup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43677" y="7181255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Execution even after return</a:t>
            </a: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2940"/>
            <a:ext cx="316420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Advanced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843677" y="1540550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Exceptions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3677" y="2010608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Extending Exception or RuntimeException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3677" y="2480667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Adding custom fields/methods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43677" y="2950726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Multi-Catch Block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(Java 7+)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43677" y="3420785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multiple exceptions in one catch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43677" y="3890843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Exception Chaining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43677" y="4360902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initCause, getCause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43677" y="4830961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Try-with-Resources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(Java 7+)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43677" y="5301020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Auto-closing resources (AutoCloseable)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43677" y="5771078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Suppressed exceptions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43677" y="6241137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Errors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43677" y="6711196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Common errors: OutOfMemoryError, StackOverflowError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43677" y="7181255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 to handle vs. let propagate</a:t>
            </a:r>
            <a:endParaRPr lang="en-US" sz="18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050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Specific exception handling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Logging exceptions (e.g., SLF4J)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Avoiding over-catching (catch Exception)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management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Documenting exceptions (@throws in Javadoc)</a:t>
            </a:r>
            <a:endParaRPr lang="en-US" sz="19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597" y="611029"/>
            <a:ext cx="5290423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4. File I/O &amp; Serialization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597" y="1638538"/>
            <a:ext cx="13075206" cy="125337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97" y="3197304"/>
            <a:ext cx="13075206" cy="125337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97" y="4756071"/>
            <a:ext cx="13075206" cy="125337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97" y="6314837"/>
            <a:ext cx="13075206" cy="1253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871793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Java Basics</a:t>
            </a:r>
            <a:endParaRPr lang="en-US" sz="30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79859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Legacy I/O (java.io)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175962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Byte Streams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2409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InputStream, OutputStream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27223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FileInputStream, FileOutputStream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2037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Character Streams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Reader, Writer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FileReader, FileWriter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BufferedReader, BufferedWriter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Serialization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6105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Serializable interface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0919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ObjectInputStream, ObjectOutputStream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5733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transient keyword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64037" y="705469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serialization (writeObject, readObject)</a:t>
            </a:r>
            <a:endParaRPr lang="en-US" sz="19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871793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Modern I/O (java.nio)</a:t>
            </a:r>
            <a:endParaRPr lang="en-US" sz="3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830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Core Classes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Path, Paths, Files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FileChannel, ByteBuffer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 Operations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Reading: Files.readAllLines, Files.readString (Java 11+)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Writing: Files.write, Files.newBufferedWriter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Directory operations: Files.createDirectory, Files.walk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 Attributes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Files.size, Files.isDirectory, Files.getLastModifiedTime</a:t>
            </a:r>
            <a:endParaRPr lang="en-US" sz="19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4581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large files (streaming)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 encoding (e.g., UTF-8)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cleanup (try-with-resources)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Error handling for I/O operations</a:t>
            </a:r>
            <a:endParaRPr lang="en-US" sz="19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597" y="611029"/>
            <a:ext cx="4666178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5. Java 8+ Features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597" y="1638538"/>
            <a:ext cx="13075206" cy="125337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97" y="3197304"/>
            <a:ext cx="13075206" cy="125337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97" y="4756071"/>
            <a:ext cx="13075206" cy="125337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97" y="6314837"/>
            <a:ext cx="13075206" cy="125337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45963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Lambda Expressions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9257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Syntax: (parameters) -&gt; expression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4070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cases: Replacing anonymous classes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884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Functional interfaces as targets</a:t>
            </a:r>
            <a:endParaRPr lang="en-US" sz="19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0485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Stream API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20002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 Creation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4816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collections, arrays, files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29629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Stream.of, IntStream, generate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4443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Intermediate Operations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39257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filter, map, flatMap, sorted, distinct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4070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Terminal Operations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48884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forEach, collect, reduce, count, anyMatch, allMatch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3698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Collectors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8512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toList, toSet, toMap, groupingBy, joining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33257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Parallel Streams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8139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parallelStream, performance considerations</a:t>
            </a:r>
            <a:endParaRPr lang="en-US" sz="19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2370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Functional Interfaces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9225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Built-in Interfaces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Consumer, BiConsumer: Accept input, no return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Function, BiFunction: Transform input to output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Predicate, BiPredicate: Boolean test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Supplier: No input, returns value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Functional Interfaces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8107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@FunctionalInterface annotation</a:t>
            </a:r>
            <a:endParaRPr lang="en-US" sz="19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18670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Optional Class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Avoiding NullPointerException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Methods: of, ofNullable, orElse, ifPresent, map Chaining Optionals</a:t>
            </a:r>
            <a:endParaRPr lang="en-US" sz="19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99893"/>
            <a:ext cx="5610225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Interface Enhancements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14170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Default methods: Implementation in interfaces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230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methods: Utility methods in interfaces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0444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Private methods (Java 9+)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777145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8644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Syntax &amp; Structure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program structure (package, class, main method)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Keywords, Identifiers, Literals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Comments (single-line, multi-line, Javadoc)</a:t>
            </a:r>
            <a:endParaRPr lang="en-US" sz="19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2271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Method References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Types: Static (Class::method), Instance (object::method), Constructor (Class::new)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with streams &amp; functional interfaces</a:t>
            </a:r>
            <a:endParaRPr lang="en-US" sz="19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52625"/>
            <a:ext cx="6956465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Date and Time API (java.time)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094434"/>
            <a:ext cx="12902327" cy="13907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824532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2370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Core Classes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9225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LocalDate, LocalTime, LocalDateTime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ZonedDateTime, OffsetDateTime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Instant, Duration, Period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Operations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Parsing &amp; Formatting (DateTimeFormatter)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Adjusting dates (plusDays, minusMonths)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81072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zone handling</a:t>
            </a:r>
            <a:endParaRPr lang="en-US" sz="19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05075"/>
            <a:ext cx="3257550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Other Java 9+ Features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Immutable collections: List.of, Set.of, Map.of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Records (Java 16+): Immutable data classes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Sealed Classes (Java 17): Restricted inheritance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Text Blocks (Java 15+): Multi-line strings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Pattern Matching for instanceof (Java 16+)</a:t>
            </a:r>
            <a:endParaRPr lang="en-US" sz="19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36840"/>
            <a:ext cx="6151364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6. Multithreading &amp; Concurrency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275636"/>
            <a:ext cx="13486209" cy="90023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2394228"/>
            <a:ext cx="13486209" cy="90023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3512820"/>
            <a:ext cx="13486209" cy="90023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4631412"/>
            <a:ext cx="13486209" cy="90023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5750004"/>
            <a:ext cx="13486209" cy="900232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5" y="6868597"/>
            <a:ext cx="13486209" cy="90023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9122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Threading Basics</a:t>
            </a:r>
            <a:endParaRPr lang="en-US" sz="25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2809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Thread Creation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8269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Extending Thread class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3082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Runnable interface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896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Lambda-based threads (Java 8+)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2710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Thread Lifecycle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7523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New, Runnable, Running, Blocked, Waiting, Timed Waiting, Terminated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23374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Thread Methods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9064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start, run, sleep, join, yield, interrupt</a:t>
            </a:r>
            <a:endParaRPr lang="en-US" sz="19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2425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Synchronization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766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synchronized keyword: Methods &amp; Blocks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47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volatile keyword: Visibility guarantee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288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locks: wait, notify, notifyAll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101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Intrinsic locks vs. explicit locks</a:t>
            </a:r>
            <a:endParaRPr lang="en-US" sz="19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0672"/>
            <a:ext cx="8928735" cy="582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Concurrency Utilities (java.util.concurrent)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77240" y="1637705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Executors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7240" y="2070616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ExecutorService, ThreadPoolExecutor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7240" y="2503527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Fixed, Cached, Scheduled thread pools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7240" y="2936438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Callable &amp; Future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7240" y="3369350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 results from threads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7240" y="3802261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FutureTask, CompletableFuture (Java 8+)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7240" y="4235172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Concurrent Collections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7240" y="4668083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ConcurrentHashMap, CopyOnWriteArrayList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7240" y="5100995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BlockingQueue: ArrayBlockingQueue, LinkedBlockingQueue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7240" y="5533906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Synchronization Aids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77240" y="5966817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CountDownLatch, CyclicBarrier, Semaphore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77240" y="6399728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Lock interface, ReentrantLock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77240" y="6832640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Fork/Join Framework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77240" y="7265551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ForkJoinPool, Recursive tasks</a:t>
            </a:r>
            <a:endParaRPr lang="en-US" sz="17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9522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Advanced Concepts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208133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Thread Safety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5627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Immutable objects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0440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Atomic classes: AtomicInteger, AtomicReference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52544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Concurrency Issues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0068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Deadlock: Detection &amp; prevention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4881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Livelock, Starvation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49695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Race conditions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450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ThreadLocal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9322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Per-thread storage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4136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Parallel Streams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(Java 8+)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8950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multi-core processors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813" y="473631"/>
            <a:ext cx="2526506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Variables &amp; Data Types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02813" y="1100614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Primitive Types: byte, short, int, long, float, double, char, boolean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2813" y="1436489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Non-Primitive Types: String, Arrays, Classes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2813" y="1772364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Variable Scope: Local, Instance, Static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2813" y="2108240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 Casting (Implicit &amp; Explicit)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2813" y="2444115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Operators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2813" y="2779990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Arithmetic: +, -, *, /, %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2813" y="3115866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Relational: ==, !=, &gt;, &lt;, &gt;=, &lt;=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2813" y="3451741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Logical: &amp;&amp;, ||, !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2813" y="3787616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Bitwise: &amp;, |, ^, ~, &lt;&lt;, &gt;&gt;, &gt;&gt;&gt;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2813" y="4123492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Assignment: =, +=, -=, etc.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02813" y="4459367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Ternary: ?: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02813" y="4795242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 Statements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02813" y="5131118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Conditional Statements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02813" y="5466993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if, if-else, else-if ladder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02813" y="5802868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switch (traditional &amp; enhanced, Java 12+)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02813" y="6138743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Loops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02813" y="6474619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(traditional, enhanced for-loop)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02813" y="6810494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while, do-while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602813" y="7146369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Jump Statements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602813" y="7482245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break, continue, return</a:t>
            </a:r>
            <a:endParaRPr lang="en-US" sz="13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2425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766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Avoid excessive synchronization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47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thread pools over manual thread creation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288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InterruptedException properly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101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thread performance</a:t>
            </a:r>
            <a:endParaRPr lang="en-US" sz="19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548" y="600075"/>
            <a:ext cx="9309140" cy="715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7. JDBC (Java Database Connectivity)</a:t>
            </a:r>
            <a:endParaRPr lang="en-US" sz="4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548" y="1752243"/>
            <a:ext cx="13103304" cy="12307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8" y="3282910"/>
            <a:ext cx="13103304" cy="123074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48" y="4813578"/>
            <a:ext cx="13103304" cy="123074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48" y="6344245"/>
            <a:ext cx="13103304" cy="123074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9122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Basics</a:t>
            </a:r>
            <a:endParaRPr lang="en-US" sz="25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2940"/>
            <a:ext cx="316420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JDBC Architecture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843677" y="1540550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 types (Type 1-4)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3677" y="2010608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DriverManager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3677" y="2480667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Connection Setup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43677" y="2950726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URL format (e.g., jdbc:mysql://)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43677" y="3420785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Loading drivers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43677" y="3890843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Statements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43677" y="4360902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Statement: Simple queries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43677" y="4830961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PreparedStatement: Parameterized queries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43677" y="5301020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CallableStatement: Stored procedures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43677" y="5771078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ResultSet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43677" y="6241137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Types: Forward-only, Scroll-sensitive, Scroll-insensitive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43677" y="6711196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Methods: next, getString, getInt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43677" y="7181255"/>
            <a:ext cx="1294304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ResultSet metadata</a:t>
            </a:r>
            <a:endParaRPr lang="en-US" sz="18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830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Advanced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Batch Processing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addBatch, executeBatch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 Management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commit, rollback, setAutoCommit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Savepoints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Connection Pooling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Libraries: HikariCP, Apache DBCP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DataSource configuration</a:t>
            </a:r>
            <a:endParaRPr lang="en-US" sz="19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2425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766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 SQL injection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47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Close resources (try-with-resources)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288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queries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101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database-specific exceptions</a:t>
            </a:r>
            <a:endParaRPr lang="en-US" sz="19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36840"/>
            <a:ext cx="6822758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8. Web Technologies (Servlets &amp; JSP)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275636"/>
            <a:ext cx="13486209" cy="90023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2394228"/>
            <a:ext cx="13486209" cy="90023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3512820"/>
            <a:ext cx="13486209" cy="90023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4631412"/>
            <a:ext cx="13486209" cy="90023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5750004"/>
            <a:ext cx="13486209" cy="900232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5" y="6868597"/>
            <a:ext cx="13486209" cy="90023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9122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Servlets</a:t>
            </a:r>
            <a:endParaRPr lang="en-US" sz="25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314" y="627221"/>
            <a:ext cx="2993588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Servlet Lifecycle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798314" y="1457444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init, service, destroy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8314" y="1902143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HttpServlet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8314" y="2346841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doGet, doPost, doPut, doDelete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8314" y="2791539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Request &amp; Response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8314" y="3236238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HttpServletRequest: Parameters, Attributes, Headers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8314" y="3680936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HttpServletResponse: Status codes, Redirects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8314" y="4125635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Session Management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8314" y="4570333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HttpSession: Session creation, attributes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8314" y="5015032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Cookies: Creation, retrieval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8314" y="5459730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URL rewriting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8314" y="5904428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Filters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8314" y="6349127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Authentication, Logging, Compression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8314" y="6793825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Listeners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8314" y="7238524"/>
            <a:ext cx="13033772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ServletContextListener, HttpSessionListener</a:t>
            </a:r>
            <a:endParaRPr lang="en-US" sz="17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9122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JSP</a:t>
            </a:r>
            <a:endParaRPr lang="en-US" sz="2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830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Input/Output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Scanner class for user input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System.out methods (print, println, printf)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Command-line arguments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Arrays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Single-dimensional &amp; Multi-dimensional arrays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Array initialization &amp; manipulation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Jagged arrays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Arrays utility class (sort, binarySearch, copyOf)</a:t>
            </a:r>
            <a:endParaRPr lang="en-US" sz="19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20341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JSP Lifecycle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17191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Translation, Compilation, Execution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2005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Elements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Directives: &lt;%@ page %&gt;, &lt;%@ include %&gt;, &lt;%@ taglib %&gt;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Scriptlets: &lt;% %&gt;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Expressions: &lt;%= %&gt;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Declarations: &lt;%! %&gt;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Expression Language (EL)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Accessing beans, request attributes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JSTL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Core, Formatting, SQL, XML tags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5328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Implicit Objects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64037" y="70142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request, response, session, application, out</a:t>
            </a:r>
            <a:endParaRPr lang="en-US" sz="19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45819"/>
            <a:ext cx="3567232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MVC with Servlets &amp; JSP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Model: JavaBeans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View: JSP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Controller: Servlet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Separation of concerns</a:t>
            </a:r>
            <a:endParaRPr lang="en-US" sz="19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50093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54889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Avoid scriptlets in JSP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215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JSTL &amp; EL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029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session management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843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errors gracefully</a:t>
            </a:r>
            <a:endParaRPr lang="en-US" sz="19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548" y="600075"/>
            <a:ext cx="8192929" cy="715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9. Build &amp; Version Control Tools</a:t>
            </a:r>
            <a:endParaRPr lang="en-US" sz="4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548" y="1752243"/>
            <a:ext cx="13103304" cy="12307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8" y="3282910"/>
            <a:ext cx="13103304" cy="123074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48" y="4813578"/>
            <a:ext cx="13103304" cy="123074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48" y="6344245"/>
            <a:ext cx="13103304" cy="123074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20341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Git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17191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Basic Commands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2005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init, clone, add, commit, push, pull, fetch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Branching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branch, checkout, merge, rebase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Conflict resolution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Remote Repositories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GitHub, GitLab, Bitbucket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Pull Requests, Code Reviews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.gitignore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5328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 workflows: Feature Branch, Gitflow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64037" y="70142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Stashing (stash, pop)</a:t>
            </a:r>
            <a:endParaRPr lang="en-US" sz="19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0171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Maven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2005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pom.xml: Project Object Model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Dependencies, Plugins, Repositories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Lifecycle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Phases: validate, compile, test, package, install, deploy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Dependency Management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Scopes: compile, provided, runtime, test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Transitive dependencies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Profiles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5328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Environment-specific builds</a:t>
            </a:r>
            <a:endParaRPr lang="en-US" sz="19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9122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Servers</a:t>
            </a:r>
            <a:endParaRPr lang="en-US" sz="25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40086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Apache Tomcat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5388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Installation &amp; Configuration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202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Deploying WAR files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5016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 configuration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9829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Embedded Servers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4643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Tomcat/Jetty via Spring Boot</a:t>
            </a:r>
            <a:endParaRPr lang="en-US" sz="1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5137071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0533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Commit messages clarity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Modular pom.xml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build times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repository access</a:t>
            </a:r>
            <a:endParaRPr lang="en-US" sz="19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548" y="600075"/>
            <a:ext cx="5727263" cy="715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10. Hibernate ORM</a:t>
            </a:r>
            <a:endParaRPr lang="en-US" sz="4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548" y="1752243"/>
            <a:ext cx="13103304" cy="12307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8" y="3282910"/>
            <a:ext cx="13103304" cy="123074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48" y="4813578"/>
            <a:ext cx="13103304" cy="123074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48" y="6344245"/>
            <a:ext cx="13103304" cy="12307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06718"/>
            <a:ext cx="384393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Object-Oriented Programming (OOP)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572095" y="990600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Classes &amp; Objects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72095" y="1277422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 declaration, Object creation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72095" y="1564243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Instance vs. Static members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72095" y="1851065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 class methods: toString, equals, hashCode, clone, finalize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72095" y="2137886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Constructors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72095" y="2424708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Default &amp; Parameterized constructors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72095" y="2711529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Constructor overloading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72095" y="2998351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Constructor chaining (this(), super())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72095" y="3285173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Inheritance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72095" y="3571994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extends keyword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72095" y="3858816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Types: Single, Multilevel, Hierarchical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72095" y="4145637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Method overriding, @Override annotation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72095" y="4432459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 keyword for parent class access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72095" y="4719280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Polymorphism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572095" y="5006102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Compile-time: Method overloading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72095" y="5292923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Runtime: Method overriding, Dynamic method dispatch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572095" y="5579745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Abstraction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572095" y="5866567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Abstract classes (abstract keyword)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572095" y="6153388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Interfaces (pre-Java 8, Java 8+ with default/static methods)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572095" y="6440210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Functional interfaces (e.g., Runnable, Callable)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572095" y="6727031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Encapsulation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572095" y="7013853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modifiers: public, private, protected, default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572095" y="7300674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Getters &amp; Setters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572095" y="7587496"/>
            <a:ext cx="1348620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hiding</a:t>
            </a:r>
            <a:endParaRPr lang="en-US" sz="11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17614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Basics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959423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830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Configuration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hibernate.cfg.xml or hibernate.properties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DataSource setup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Session Management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SessionFactory, Session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session vs. Current session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Entity Mapping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XML-based vs. Annotation-based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Annotations: @Entity, @Table, @Id, @Column</a:t>
            </a:r>
            <a:endParaRPr lang="en-US" sz="19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20892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Querying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25627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HQL (Hibernate Query Language)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440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SELECT, UPDATE, DELETE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52544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Named queries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0068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Criteria API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4881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queries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9695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Restrictions, Projections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450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Native SQL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9322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 to use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4136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Mapping results</a:t>
            </a:r>
            <a:endParaRPr lang="en-US" sz="19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02262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Relationships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0440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2544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@OneToOne, @OneToMany, @ManyToOne, @ManyToMany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068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Cascade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4881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PERSIST, MERGE, REMOVE, ALL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9695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Fetch Types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450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Lazy vs. Eager loading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9322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@Fetch, @LazyCollection</a:t>
            </a:r>
            <a:endParaRPr lang="en-US" sz="19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411" y="637580"/>
            <a:ext cx="4868942" cy="608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Caching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811411" y="1709738"/>
            <a:ext cx="1300757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First-Level Cache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11411" y="2161699"/>
            <a:ext cx="1300757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Session scope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1411" y="2613660"/>
            <a:ext cx="1300757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Second-Level Cache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1411" y="3065621"/>
            <a:ext cx="1300757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EHCache, Infinispan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1411" y="3517583"/>
            <a:ext cx="1300757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Query Cache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11411" y="3969544"/>
            <a:ext cx="1300757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Enabling &amp; usage</a:t>
            </a:r>
            <a:endParaRPr lang="en-US" sz="18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411" y="4601170"/>
            <a:ext cx="13007578" cy="1307187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6226969"/>
            <a:ext cx="13007578" cy="130718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86445"/>
            <a:ext cx="3682960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Transaction Management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Propagation: REQUIRED, REQUIRES_NEW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Isolation levels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@Transactional with Hibernate</a:t>
            </a:r>
            <a:endParaRPr lang="en-US" sz="19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0533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4037" y="36851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Avoid N+1 query problem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664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mappings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478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appropriate fetch strategies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performance</a:t>
            </a:r>
            <a:endParaRPr lang="en-US" sz="19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1663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11. Spring Framework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175397"/>
            <a:ext cx="12902327" cy="13907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905494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4431149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Core Spring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38426" y="1556028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Inversion of Control (IoC)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8426" y="1967389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ApplicationContext vs. BeanFactory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8426" y="2378750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Dependency Injection (DI)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8426" y="2790111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Constructor, Setter, Field injection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8426" y="3201472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@Autowired, @Qualifier, @Resource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8426" y="3612833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Beans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8426" y="4024193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Scopes: Singleton, Prototype, Request, Session, Application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8426" y="4435554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Lifecycle: @PostConstruct, @PreDestroy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38426" y="4846915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Configuration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8426" y="5258276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XML-based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38426" y="5669637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Java-based (@Configuration, @Bean)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38426" y="6080998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Annotation-based (@Component, @Service, @Repository)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38426" y="6492359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Expression Language (SpEL)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38426" y="6903720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Accessing properties, beans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38426" y="7315081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Inline expressions</a:t>
            </a:r>
            <a:endParaRPr lang="en-US" sz="16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17614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Spring Boot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959423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0171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Other OOP Concepts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2005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keyword (current object reference)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keyword: Variables, Methods, Blocks, Nested Classes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 keyword: Variable (constant), Method (non-overridable), Class (non-extendable)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Inner Classes: Member, Static, Local, Anonymous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Nested Classes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Enums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Basic declaration &amp; usage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Enums with fields, methods, constructors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use cases: EnumSet, EnumMap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5328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Immutable Classes (design &amp; implementation)</a:t>
            </a:r>
            <a:endParaRPr lang="en-US" sz="19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633" y="541377"/>
            <a:ext cx="257508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Auto-Configuration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686633" y="1255514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Conditional configuration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6633" y="1637943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Starters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6633" y="2020372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spring-boot-starter-web, spring-boot-starter-data-jpa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6633" y="2402800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Properties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6633" y="2785229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application.properties vs. application.yml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6633" y="3167658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properties (@Value, @ConfigurationProperties)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6633" y="3550087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Profiles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6633" y="3932515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@Profile, Profile-specific properties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86633" y="4314944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DevTools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6633" y="4697373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reload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86633" y="5079802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Actuator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86633" y="5462230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Endpoints: /health, /metrics, /info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86633" y="5844659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endpoints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86633" y="6227088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Embedded Servers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86633" y="6609517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Tomcat, Jetty, Undertow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86633" y="6991945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Spring Boot CLI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86633" y="7374374"/>
            <a:ext cx="132571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Rapid prototyping</a:t>
            </a:r>
            <a:endParaRPr lang="en-US" sz="15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504" y="477441"/>
            <a:ext cx="4549616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Spring MVC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6504" y="1392674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Architecture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6504" y="1730573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DispatcherServlet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6504" y="2068473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Handler mappings, View resolvers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6504" y="2406372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Controllers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6504" y="2744272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@Controller, @RestController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6504" y="3082171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@RequestMapping, @GetMapping, @PostMapping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6504" y="3420070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Request Handling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6504" y="3757970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@RequestParam, @PathVariable, @RequestBody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6504" y="4095869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@ResponseBody, ResponseEntity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6504" y="4433768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 Technologies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06504" y="4771668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JSP, Thymeleaf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06504" y="5109567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Template engines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06504" y="5447467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 Handling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06504" y="5785366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@ModelAttribute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06504" y="6123265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 validation (@Valid, Hibernate Validator)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06504" y="6461165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Exception Handling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06504" y="6799064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@ExceptionHandler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06504" y="7136963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@ControllerAdvice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606504" y="7474863"/>
            <a:ext cx="1341739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error pages</a:t>
            </a:r>
            <a:endParaRPr lang="en-US" sz="135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Spring AOP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830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Concepts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Aspect, Join Point, Pointcut, Advice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Advice Types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@Before, @After, @Around, @AfterReturning, @AfterThrowing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Pointcuts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Expression language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Combining pointcuts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Cases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Logging, Transaction management, Security</a:t>
            </a:r>
            <a:endParaRPr lang="en-US" sz="19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Spring JDBC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445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JdbcTemplate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Query execution, Updates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RowMapper, ResultSetExtractor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NamedParameterJdbcTemplate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Named parameters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 Management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Programmatic vs. Declarative (@Transactional)</a:t>
            </a:r>
            <a:endParaRPr lang="en-US" sz="19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36652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Spring Data JPA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040386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0171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Repositories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22005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CrudRepository, JpaRepository, PagingAndSortingRepository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681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Query Methods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163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Derived queries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@Query (JPQL, Native SQL)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Features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Pagination &amp; Sorting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Auditing (@CreatedDate, @LastModifiedDate)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570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Projections, DTOs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0514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Specification API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5328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Criteria API</a:t>
            </a:r>
            <a:endParaRPr lang="en-US" sz="19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1663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Spring Web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175397"/>
            <a:ext cx="12902327" cy="13907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905494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050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REST Clients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4038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RestTemplate: Synchronous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8852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WebClient: Reactive, non-blocking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JSON Processing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479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Jackson configuration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293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serializers/deserializers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91227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Strings</a:t>
            </a:r>
            <a:endParaRPr lang="en-US" sz="255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2425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766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Modular configuration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47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Avoid circular dependencies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288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bean creation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101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endpoints</a:t>
            </a:r>
            <a:endParaRPr lang="en-US" sz="19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1663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12. Spring Security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175397"/>
            <a:ext cx="12902327" cy="13907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905494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68598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Basics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148364"/>
            <a:ext cx="12902327" cy="13907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878461"/>
            <a:ext cx="12902327" cy="139076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5608558"/>
            <a:ext cx="12902327" cy="139076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2271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Authentication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Authentication object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UserDetails, UserDetailsService</a:t>
            </a:r>
            <a:endParaRPr lang="en-US" sz="19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2271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Authorization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Roles, Authorities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@PreAuthorize, @Secured</a:t>
            </a:r>
            <a:endParaRPr lang="en-US" sz="19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4678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Password Encoding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436661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BCryptPasswordEncoder, PasswordEncoder</a:t>
            </a:r>
            <a:endParaRPr lang="en-US" sz="19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6151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Configuration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28033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In-Memory Authentication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8469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Hardcoded users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66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JDBC Authentication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247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Database-backed users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7288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LDAP Authentication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2101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Integration with LDAP servers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69154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Authentication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17291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AuthenticationProvider</a:t>
            </a:r>
            <a:endParaRPr lang="en-US" sz="19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082" y="514707"/>
            <a:ext cx="4913828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Advanced Security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55082" y="1503164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JWT Authentication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5082" y="1868091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Token generation, validation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5082" y="2233017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Refresh tokens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5082" y="2597944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Storing tokens securely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5082" y="2962870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OAuth2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5082" y="3327797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Client, Resource Server, Authorization Server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5082" y="3692723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Social login: Google, GitHub, Facebook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55082" y="4057650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Filters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55082" y="4422577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UsernamePasswordAuthenticationFilter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55082" y="4787503"/>
            <a:ext cx="1332023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 filters</a:t>
            </a:r>
            <a:endParaRPr lang="en-US" sz="14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082" y="5297448"/>
            <a:ext cx="13320236" cy="1058347"/>
          </a:xfrm>
          <a:prstGeom prst="rect">
            <a:avLst/>
          </a:prstGeom>
        </p:spPr>
      </p:pic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2" y="6613088"/>
            <a:ext cx="13320236" cy="105834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4581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Web Security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3644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CSRF protection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25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CORS configuration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07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XSS prevention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88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 headers: X-Frame-Options, Content-Security-Policy</a:t>
            </a:r>
            <a:endParaRPr lang="en-US" sz="190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24257"/>
            <a:ext cx="5184577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Practices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64037" y="37660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sensitive endpoints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47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HTTPS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288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authentication failures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101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 security events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179</Slides>
  <Notes>179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2025-06-19T08:49:31Z</dcterms:created>
  <dcterms:modified xsi:type="dcterms:W3CDTF">2025-06-19T08:49:31Z</dcterms:modified>
</cp:coreProperties>
</file>